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80" r:id="rId3"/>
    <p:sldId id="277" r:id="rId4"/>
    <p:sldId id="258" r:id="rId5"/>
    <p:sldId id="259" r:id="rId6"/>
    <p:sldId id="260" r:id="rId7"/>
    <p:sldId id="276" r:id="rId8"/>
    <p:sldId id="268" r:id="rId9"/>
    <p:sldId id="288" r:id="rId10"/>
    <p:sldId id="275" r:id="rId11"/>
    <p:sldId id="264" r:id="rId12"/>
    <p:sldId id="265" r:id="rId13"/>
    <p:sldId id="266" r:id="rId14"/>
    <p:sldId id="292" r:id="rId15"/>
    <p:sldId id="293" r:id="rId16"/>
    <p:sldId id="294" r:id="rId17"/>
    <p:sldId id="273" r:id="rId18"/>
    <p:sldId id="267" r:id="rId19"/>
    <p:sldId id="272" r:id="rId20"/>
    <p:sldId id="279" r:id="rId21"/>
    <p:sldId id="281" r:id="rId22"/>
    <p:sldId id="289" r:id="rId23"/>
    <p:sldId id="290" r:id="rId24"/>
    <p:sldId id="291" r:id="rId25"/>
    <p:sldId id="278" r:id="rId26"/>
    <p:sldId id="295" r:id="rId27"/>
    <p:sldId id="274" r:id="rId28"/>
    <p:sldId id="269" r:id="rId29"/>
    <p:sldId id="282" r:id="rId30"/>
    <p:sldId id="283" r:id="rId31"/>
    <p:sldId id="270" r:id="rId32"/>
    <p:sldId id="284" r:id="rId33"/>
    <p:sldId id="285" r:id="rId34"/>
    <p:sldId id="271" r:id="rId35"/>
    <p:sldId id="287" r:id="rId36"/>
    <p:sldId id="28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325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288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728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401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752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800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704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563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905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500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946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23C0C-A088-486F-A85E-CE2BB04F5842}" type="datetimeFigureOut">
              <a:rPr lang="en-ID" smtClean="0"/>
              <a:t>11/11/2021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0A82-9906-4586-838A-E6FC00949F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1205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kulitekno/tokopedia-product-review-category-food-and-drink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nasalsabila/kamus-ala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0714-9390-477D-A92D-E7D284E7E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6347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ID" sz="5400" b="0" i="0" dirty="0"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Abstractive And Extractive Summarization of Tokopedia Product Review</a:t>
            </a:r>
            <a:endParaRPr lang="en-ID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84FE5-714C-48C6-B7A1-735523E00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8337"/>
            <a:ext cx="9144000" cy="101205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Bahnschrift" panose="020B0502040204020203" pitchFamily="34" charset="0"/>
              </a:rPr>
              <a:t>RAFIF ADITIO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Bahnschrift" panose="020B0502040204020203" pitchFamily="34" charset="0"/>
              </a:rPr>
              <a:t>FTDSH8#003</a:t>
            </a:r>
            <a:endParaRPr lang="en-ID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678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D88EA5-539D-4DA3-9BA1-9FA71F736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6406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PREPROCESS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48" y="185291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0" y="185291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11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PREPROCESS</a:t>
            </a:r>
            <a:endParaRPr lang="en-ID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C24EF4-85AF-4C72-9EC9-A66246860F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Input Data</a:t>
            </a:r>
            <a:endParaRPr lang="en-ID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176EAB4-BB9F-48D0-A083-89A6036348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2. </a:t>
            </a:r>
            <a:r>
              <a:rPr lang="en-US" sz="2400" dirty="0"/>
              <a:t>Made Sentiment Based on Ratings</a:t>
            </a:r>
            <a:endParaRPr lang="en-ID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FDCE87-5C80-4881-A308-5BE56834A91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10360241" y="4317091"/>
            <a:ext cx="27521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ABC015E-DE61-477F-849A-D38CBC737F9C}"/>
              </a:ext>
            </a:extLst>
          </p:cNvPr>
          <p:cNvGrpSpPr/>
          <p:nvPr/>
        </p:nvGrpSpPr>
        <p:grpSpPr>
          <a:xfrm>
            <a:off x="6096000" y="2647181"/>
            <a:ext cx="5440876" cy="2970489"/>
            <a:chOff x="6096000" y="2728975"/>
            <a:chExt cx="5440876" cy="29704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EF5EF2-33B8-44E8-94D0-072DC98AA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098307"/>
              <a:ext cx="2442197" cy="26011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D80A0A-41B5-48F8-8181-84C8C15ADECD}"/>
                </a:ext>
              </a:extLst>
            </p:cNvPr>
            <p:cNvSpPr txBox="1"/>
            <p:nvPr/>
          </p:nvSpPr>
          <p:spPr>
            <a:xfrm>
              <a:off x="9080427" y="4991870"/>
              <a:ext cx="12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Negative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960EA-37C1-47DA-96A4-1BA894DB2A85}"/>
                </a:ext>
              </a:extLst>
            </p:cNvPr>
            <p:cNvSpPr txBox="1"/>
            <p:nvPr/>
          </p:nvSpPr>
          <p:spPr>
            <a:xfrm>
              <a:off x="9080427" y="4214219"/>
              <a:ext cx="127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Neutral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69FE46-CBA5-4522-B5F4-4C3BC3C759C6}"/>
                </a:ext>
              </a:extLst>
            </p:cNvPr>
            <p:cNvSpPr txBox="1"/>
            <p:nvPr/>
          </p:nvSpPr>
          <p:spPr>
            <a:xfrm>
              <a:off x="9080427" y="3429000"/>
              <a:ext cx="127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Positive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967931-8329-4AD1-A962-71D85BAAD95E}"/>
                </a:ext>
              </a:extLst>
            </p:cNvPr>
            <p:cNvSpPr txBox="1"/>
            <p:nvPr/>
          </p:nvSpPr>
          <p:spPr>
            <a:xfrm>
              <a:off x="10754926" y="3429000"/>
              <a:ext cx="28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77BFA8-8193-4F8B-A7D9-614938E33DAE}"/>
                </a:ext>
              </a:extLst>
            </p:cNvPr>
            <p:cNvSpPr txBox="1"/>
            <p:nvPr/>
          </p:nvSpPr>
          <p:spPr>
            <a:xfrm>
              <a:off x="10754926" y="4214219"/>
              <a:ext cx="28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5F48F0-4B15-4F7B-A830-3043AE61AEA9}"/>
                </a:ext>
              </a:extLst>
            </p:cNvPr>
            <p:cNvSpPr txBox="1"/>
            <p:nvPr/>
          </p:nvSpPr>
          <p:spPr>
            <a:xfrm>
              <a:off x="10754926" y="4991870"/>
              <a:ext cx="284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ID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33EC184-64D3-42D9-8512-2B4CD27FEF4B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8538199" y="3429000"/>
              <a:ext cx="542228" cy="184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51CD479-545A-47CA-80E7-F8EE918DEC3D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8538199" y="3613666"/>
              <a:ext cx="542228" cy="237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DD6443-08C1-4CFB-81AE-058A4CFFED28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H="1">
              <a:off x="10360241" y="3613666"/>
              <a:ext cx="27520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E378882-6F8B-4D97-A5C2-2CA641FB3D17}"/>
                </a:ext>
              </a:extLst>
            </p:cNvPr>
            <p:cNvCxnSpPr>
              <a:cxnSpLocks/>
              <a:stCxn id="15" idx="1"/>
              <a:endCxn id="13" idx="3"/>
            </p:cNvCxnSpPr>
            <p:nvPr/>
          </p:nvCxnSpPr>
          <p:spPr>
            <a:xfrm flipH="1">
              <a:off x="8538197" y="4398885"/>
              <a:ext cx="54223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2336F7-EB3F-4264-A572-5B3061B12A9C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8538201" y="4920618"/>
              <a:ext cx="542226" cy="2559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85684F9-9723-4FB7-A5E4-A330DA4CBC9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8538201" y="5176536"/>
              <a:ext cx="542226" cy="2735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BC7BD71-72B7-4AAD-A1BC-DF22032B09FF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10360240" y="5176536"/>
              <a:ext cx="2752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EDEF646-F552-4D03-BF1B-67644E0732D5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H="1">
              <a:off x="10360241" y="4398885"/>
              <a:ext cx="27521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62D378-3A53-489F-A431-C32B013FCD13}"/>
                </a:ext>
              </a:extLst>
            </p:cNvPr>
            <p:cNvSpPr txBox="1"/>
            <p:nvPr/>
          </p:nvSpPr>
          <p:spPr>
            <a:xfrm>
              <a:off x="6662868" y="2728975"/>
              <a:ext cx="127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Rating</a:t>
              </a:r>
              <a:endParaRPr lang="en-ID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BD4A9DD-F507-4486-8959-EBDB37311EAF}"/>
                </a:ext>
              </a:extLst>
            </p:cNvPr>
            <p:cNvSpPr txBox="1"/>
            <p:nvPr/>
          </p:nvSpPr>
          <p:spPr>
            <a:xfrm>
              <a:off x="9025408" y="2791448"/>
              <a:ext cx="142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Sentiment</a:t>
              </a:r>
              <a:endParaRPr lang="en-ID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7BD297A-7786-4B06-A398-C8A4EE34578F}"/>
                </a:ext>
              </a:extLst>
            </p:cNvPr>
            <p:cNvSpPr txBox="1"/>
            <p:nvPr/>
          </p:nvSpPr>
          <p:spPr>
            <a:xfrm>
              <a:off x="10257062" y="2794450"/>
              <a:ext cx="127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Label</a:t>
              </a:r>
              <a:endParaRPr lang="en-ID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41AE4751-B3D2-415C-8C8D-F78158D42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76" t="36551" r="35631" b="27250"/>
          <a:stretch/>
        </p:blipFill>
        <p:spPr>
          <a:xfrm>
            <a:off x="1393649" y="2287481"/>
            <a:ext cx="3989405" cy="33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4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 panose="02010803020104030203" pitchFamily="2" charset="-79"/>
                <a:cs typeface="Aharoni" panose="02010803020104030203" pitchFamily="2" charset="-79"/>
              </a:rPr>
              <a:t>PREPROCESS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FA0B54-E78F-45F4-8853-0BEA36C9F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6354" y="1825626"/>
            <a:ext cx="4969645" cy="6867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Removed unnecessary characters and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word transformation to its common form.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A08258EC-D66B-4ACF-A38D-BF8A09B16500}"/>
              </a:ext>
            </a:extLst>
          </p:cNvPr>
          <p:cNvSpPr txBox="1">
            <a:spLocks/>
          </p:cNvSpPr>
          <p:nvPr/>
        </p:nvSpPr>
        <p:spPr>
          <a:xfrm>
            <a:off x="7071806" y="1822452"/>
            <a:ext cx="3993840" cy="686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Removed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and affix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66429F-04BD-48AE-91EB-410B32A99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52" t="36634" r="11384" b="34511"/>
          <a:stretch/>
        </p:blipFill>
        <p:spPr>
          <a:xfrm>
            <a:off x="1960855" y="3076033"/>
            <a:ext cx="8270289" cy="253917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06DCF5-FA46-4A80-A2E3-C1D34B9E6141}"/>
              </a:ext>
            </a:extLst>
          </p:cNvPr>
          <p:cNvCxnSpPr>
            <a:cxnSpLocks/>
          </p:cNvCxnSpPr>
          <p:nvPr/>
        </p:nvCxnSpPr>
        <p:spPr>
          <a:xfrm>
            <a:off x="6095999" y="2509208"/>
            <a:ext cx="784932" cy="56682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358730-77D1-4F70-9492-F5717D91B90C}"/>
              </a:ext>
            </a:extLst>
          </p:cNvPr>
          <p:cNvCxnSpPr>
            <a:cxnSpLocks/>
          </p:cNvCxnSpPr>
          <p:nvPr/>
        </p:nvCxnSpPr>
        <p:spPr>
          <a:xfrm>
            <a:off x="8211845" y="2506034"/>
            <a:ext cx="674705" cy="56682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2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WORDCLOUD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51E191-A081-45FE-8E80-475F9F285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93317" y="1825625"/>
            <a:ext cx="1453718" cy="38174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Positive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0E6016D6-B1DD-4AC4-BD3A-B8FE43D8B47A}"/>
              </a:ext>
            </a:extLst>
          </p:cNvPr>
          <p:cNvSpPr txBox="1">
            <a:spLocks/>
          </p:cNvSpPr>
          <p:nvPr/>
        </p:nvSpPr>
        <p:spPr>
          <a:xfrm>
            <a:off x="5369141" y="1825625"/>
            <a:ext cx="1453718" cy="381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Neutral</a:t>
            </a:r>
            <a:endParaRPr lang="en-ID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A2586D08-1B0C-4DE5-A34A-8F3EFDF15714}"/>
              </a:ext>
            </a:extLst>
          </p:cNvPr>
          <p:cNvSpPr txBox="1">
            <a:spLocks/>
          </p:cNvSpPr>
          <p:nvPr/>
        </p:nvSpPr>
        <p:spPr>
          <a:xfrm>
            <a:off x="1344965" y="1825625"/>
            <a:ext cx="1453718" cy="381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Negative</a:t>
            </a:r>
            <a:endParaRPr lang="en-ID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38CE58-A52C-4D13-8E07-F7C00A976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9" y="2342302"/>
            <a:ext cx="2615829" cy="36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E66A267-D7F7-400D-86A2-824CBE979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85" y="2342302"/>
            <a:ext cx="2615829" cy="36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32DC08-DFF3-4882-A633-10E89384B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971" y="2342302"/>
            <a:ext cx="2615829" cy="36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10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D88EA5-539D-4DA3-9BA1-9FA71F736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6406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 BUILDING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48" y="185291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0" y="185291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1FFBB-646E-4C20-AFCD-D68F9097CDCA}"/>
              </a:ext>
            </a:extLst>
          </p:cNvPr>
          <p:cNvSpPr txBox="1"/>
          <p:nvPr/>
        </p:nvSpPr>
        <p:spPr>
          <a:xfrm>
            <a:off x="838200" y="1877291"/>
            <a:ext cx="482057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Extractive Pre-Trained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BERTModel</a:t>
            </a:r>
            <a:endParaRPr lang="en-US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Abstractive Pre-Trained Pegasus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Extractive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TextRank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Similarity</a:t>
            </a:r>
            <a:endParaRPr lang="en-ID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5958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Extractive Pre-Trained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BERTModel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Negative Sentiment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4DFEE3-FE30-45FA-BE44-22BBDD6A6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90" t="47873" r="12091" b="37788"/>
          <a:stretch/>
        </p:blipFill>
        <p:spPr>
          <a:xfrm>
            <a:off x="1011064" y="2483287"/>
            <a:ext cx="10418446" cy="119848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BFDCC1D-1A38-4EBD-B387-FD49C3B9C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9" t="72501" r="12412" b="13972"/>
          <a:stretch/>
        </p:blipFill>
        <p:spPr>
          <a:xfrm>
            <a:off x="935354" y="4696287"/>
            <a:ext cx="10418446" cy="113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6B887-728F-4A8B-B486-13C7BFE8BF06}"/>
              </a:ext>
            </a:extLst>
          </p:cNvPr>
          <p:cNvSpPr txBox="1"/>
          <p:nvPr/>
        </p:nvSpPr>
        <p:spPr>
          <a:xfrm>
            <a:off x="886777" y="2021622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Preprocess)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4A433-A977-4EB1-B0D7-E279379E28DC}"/>
              </a:ext>
            </a:extLst>
          </p:cNvPr>
          <p:cNvSpPr txBox="1"/>
          <p:nvPr/>
        </p:nvSpPr>
        <p:spPr>
          <a:xfrm>
            <a:off x="838200" y="4166080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Removed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5A6491-6205-4DE2-98C4-7CDBE4FB0456}"/>
              </a:ext>
            </a:extLst>
          </p:cNvPr>
          <p:cNvSpPr/>
          <p:nvPr/>
        </p:nvSpPr>
        <p:spPr>
          <a:xfrm>
            <a:off x="8984202" y="2563153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57A12F-32BF-4541-A2F0-F9B482CDE2C5}"/>
              </a:ext>
            </a:extLst>
          </p:cNvPr>
          <p:cNvSpPr/>
          <p:nvPr/>
        </p:nvSpPr>
        <p:spPr>
          <a:xfrm>
            <a:off x="5754210" y="4741010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4551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Extractive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TextRank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Similarity: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Negative Sentiment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4F100-E95D-477F-942C-55331E190F2A}"/>
              </a:ext>
            </a:extLst>
          </p:cNvPr>
          <p:cNvSpPr txBox="1"/>
          <p:nvPr/>
        </p:nvSpPr>
        <p:spPr>
          <a:xfrm>
            <a:off x="886777" y="2021622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Preprocess)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197ED-2FFE-4B79-9218-C6C79772564C}"/>
              </a:ext>
            </a:extLst>
          </p:cNvPr>
          <p:cNvSpPr txBox="1"/>
          <p:nvPr/>
        </p:nvSpPr>
        <p:spPr>
          <a:xfrm>
            <a:off x="838200" y="4166080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Removed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25FB7-5007-46A8-83A5-45149EB14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6" t="44934" r="11425" b="39299"/>
          <a:stretch/>
        </p:blipFill>
        <p:spPr>
          <a:xfrm>
            <a:off x="1057793" y="2491820"/>
            <a:ext cx="10198854" cy="1274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AB31DF-9A53-4999-8B5F-F225C05F5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2" t="69587" r="11489" b="14646"/>
          <a:stretch/>
        </p:blipFill>
        <p:spPr>
          <a:xfrm>
            <a:off x="1154946" y="4700897"/>
            <a:ext cx="10198854" cy="127489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3F8B04B-ED32-40E5-97F9-AB640E61EC68}"/>
              </a:ext>
            </a:extLst>
          </p:cNvPr>
          <p:cNvSpPr/>
          <p:nvPr/>
        </p:nvSpPr>
        <p:spPr>
          <a:xfrm>
            <a:off x="8886550" y="2932988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AEE03A-7CC7-4835-B6EB-A1F792666A36}"/>
              </a:ext>
            </a:extLst>
          </p:cNvPr>
          <p:cNvSpPr/>
          <p:nvPr/>
        </p:nvSpPr>
        <p:spPr>
          <a:xfrm>
            <a:off x="6009568" y="5276202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38153-A0FB-48B7-8F87-16CB436C2160}"/>
              </a:ext>
            </a:extLst>
          </p:cNvPr>
          <p:cNvSpPr/>
          <p:nvPr/>
        </p:nvSpPr>
        <p:spPr>
          <a:xfrm>
            <a:off x="3303359" y="5081670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F48085-2672-4E8C-ABBC-E96D6833C16D}"/>
              </a:ext>
            </a:extLst>
          </p:cNvPr>
          <p:cNvSpPr/>
          <p:nvPr/>
        </p:nvSpPr>
        <p:spPr>
          <a:xfrm>
            <a:off x="3659943" y="3592459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3624B9-952F-4CA6-89CB-8DC97C1C1C88}"/>
              </a:ext>
            </a:extLst>
          </p:cNvPr>
          <p:cNvSpPr/>
          <p:nvPr/>
        </p:nvSpPr>
        <p:spPr>
          <a:xfrm>
            <a:off x="2951209" y="3428902"/>
            <a:ext cx="124287" cy="1242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AF8476-DC9E-4E95-A87F-E1E34769ADD1}"/>
              </a:ext>
            </a:extLst>
          </p:cNvPr>
          <p:cNvSpPr/>
          <p:nvPr/>
        </p:nvSpPr>
        <p:spPr>
          <a:xfrm>
            <a:off x="2269108" y="5774086"/>
            <a:ext cx="124287" cy="1242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811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D88EA5-539D-4DA3-9BA1-9FA71F736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6406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 INFERENCE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48" y="185291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0" y="185291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219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PREPROCESS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90F87A-FC3B-40DE-9B9F-31DFA23E5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546" t="42305" r="16565" b="20563"/>
          <a:stretch/>
        </p:blipFill>
        <p:spPr>
          <a:xfrm>
            <a:off x="1836186" y="2396971"/>
            <a:ext cx="8519627" cy="363984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F3263-1374-4CC1-9BB7-37496DC5418B}"/>
              </a:ext>
            </a:extLst>
          </p:cNvPr>
          <p:cNvSpPr txBox="1"/>
          <p:nvPr/>
        </p:nvSpPr>
        <p:spPr>
          <a:xfrm>
            <a:off x="1023892" y="1568318"/>
            <a:ext cx="18428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Input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5C341-877C-4B00-9013-B935EFC51CEA}"/>
              </a:ext>
            </a:extLst>
          </p:cNvPr>
          <p:cNvSpPr txBox="1"/>
          <p:nvPr/>
        </p:nvSpPr>
        <p:spPr>
          <a:xfrm>
            <a:off x="3174507" y="1568318"/>
            <a:ext cx="3084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Sentiments Label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B90466-FB43-48AB-9DBA-149B5FA684EE}"/>
              </a:ext>
            </a:extLst>
          </p:cNvPr>
          <p:cNvSpPr txBox="1"/>
          <p:nvPr/>
        </p:nvSpPr>
        <p:spPr>
          <a:xfrm>
            <a:off x="6752207" y="1569833"/>
            <a:ext cx="44159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Remove Unnecessary characters and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Word Transformation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DF928FBB-E5ED-447E-9059-38057C4D5F6D}"/>
              </a:ext>
            </a:extLst>
          </p:cNvPr>
          <p:cNvCxnSpPr>
            <a:stCxn id="11" idx="3"/>
          </p:cNvCxnSpPr>
          <p:nvPr/>
        </p:nvCxnSpPr>
        <p:spPr>
          <a:xfrm flipH="1">
            <a:off x="10422384" y="1954554"/>
            <a:ext cx="745724" cy="655481"/>
          </a:xfrm>
          <a:prstGeom prst="curvedConnector3">
            <a:avLst>
              <a:gd name="adj1" fmla="val -30655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03C33A7-E41F-49B0-8CF2-DFB4F4978929}"/>
              </a:ext>
            </a:extLst>
          </p:cNvPr>
          <p:cNvCxnSpPr>
            <a:stCxn id="9" idx="3"/>
          </p:cNvCxnSpPr>
          <p:nvPr/>
        </p:nvCxnSpPr>
        <p:spPr>
          <a:xfrm>
            <a:off x="6258757" y="1814540"/>
            <a:ext cx="168676" cy="582431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93816A1D-F756-418E-A47B-595F5E699603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3056339" y="949742"/>
            <a:ext cx="549274" cy="2771312"/>
          </a:xfrm>
          <a:prstGeom prst="curved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404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SUMMARIZATION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5BF524-348D-4A6A-876B-550BF9799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446" t="25372" r="11402" b="56674"/>
          <a:stretch/>
        </p:blipFill>
        <p:spPr>
          <a:xfrm>
            <a:off x="2681055" y="1819413"/>
            <a:ext cx="8443879" cy="119848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433A10FC-4385-411B-9545-A2D6290AE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1" t="49149" r="11477" b="34441"/>
          <a:stretch/>
        </p:blipFill>
        <p:spPr>
          <a:xfrm>
            <a:off x="2681055" y="3442062"/>
            <a:ext cx="8443879" cy="1095377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9E77A4D-7B9B-4055-BE96-26B2D8686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1" t="71267" r="11477" b="10779"/>
          <a:stretch/>
        </p:blipFill>
        <p:spPr>
          <a:xfrm>
            <a:off x="2681055" y="4974794"/>
            <a:ext cx="8443879" cy="11984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FECE44-4502-44DB-9E21-68CC236FF849}"/>
              </a:ext>
            </a:extLst>
          </p:cNvPr>
          <p:cNvSpPr txBox="1"/>
          <p:nvPr/>
        </p:nvSpPr>
        <p:spPr>
          <a:xfrm>
            <a:off x="838200" y="5326927"/>
            <a:ext cx="127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Positive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F3F8B2-2B0B-4548-83D9-30CF1EF0C8BE}"/>
              </a:ext>
            </a:extLst>
          </p:cNvPr>
          <p:cNvSpPr txBox="1"/>
          <p:nvPr/>
        </p:nvSpPr>
        <p:spPr>
          <a:xfrm>
            <a:off x="838200" y="3777402"/>
            <a:ext cx="127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576706-0348-4B9C-8917-0D6DC72F2EA2}"/>
              </a:ext>
            </a:extLst>
          </p:cNvPr>
          <p:cNvSpPr txBox="1"/>
          <p:nvPr/>
        </p:nvSpPr>
        <p:spPr>
          <a:xfrm>
            <a:off x="838200" y="2227877"/>
            <a:ext cx="127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Negative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56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D88EA5-539D-4DA3-9BA1-9FA71F736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48" y="185291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0" y="185291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2641B6-E7A2-473D-A11C-8DBACCB1BDAC}"/>
              </a:ext>
            </a:extLst>
          </p:cNvPr>
          <p:cNvSpPr txBox="1">
            <a:spLocks/>
          </p:cNvSpPr>
          <p:nvPr/>
        </p:nvSpPr>
        <p:spPr>
          <a:xfrm>
            <a:off x="1278755" y="3016249"/>
            <a:ext cx="35384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3CC0C4-DF60-4C4D-BC61-05291A30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03362"/>
            <a:ext cx="5257800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METHOD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PREPROCESS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 BUILDING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 INFERENCE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11213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D88EA5-539D-4DA3-9BA1-9FA71F736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6406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48" y="185291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0" y="185291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080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CONCLUSION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5DDC35-47CE-4762-A7A7-6D25901A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Preprocessing done in this experiment: creating sentiments label, removing unnecessary characters, and </a:t>
            </a:r>
            <a:r>
              <a:rPr lang="en-US" dirty="0" err="1"/>
              <a:t>transformize</a:t>
            </a:r>
            <a:r>
              <a:rPr lang="en-US" dirty="0"/>
              <a:t> colloquial word to its formal/common word.</a:t>
            </a:r>
          </a:p>
          <a:p>
            <a:pPr>
              <a:lnSpc>
                <a:spcPct val="100000"/>
              </a:lnSpc>
            </a:pPr>
            <a:r>
              <a:rPr lang="en-US" dirty="0"/>
              <a:t>Extractive </a:t>
            </a:r>
            <a:r>
              <a:rPr lang="en-US" dirty="0" err="1"/>
              <a:t>TextRank</a:t>
            </a:r>
            <a:r>
              <a:rPr lang="en-US" dirty="0"/>
              <a:t> Similarity gave better consistency of result between </a:t>
            </a:r>
            <a:r>
              <a:rPr lang="en-US" dirty="0" err="1"/>
              <a:t>sentece</a:t>
            </a:r>
            <a:r>
              <a:rPr lang="en-US" dirty="0"/>
              <a:t> with and without </a:t>
            </a:r>
            <a:r>
              <a:rPr lang="en-US" dirty="0" err="1"/>
              <a:t>Stopword</a:t>
            </a:r>
            <a:r>
              <a:rPr lang="en-US" dirty="0"/>
              <a:t> compared to </a:t>
            </a:r>
            <a:r>
              <a:rPr lang="en-US" dirty="0" err="1"/>
              <a:t>BERTmodel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82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D88EA5-539D-4DA3-9BA1-9FA71F736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6406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DISCUSSION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48" y="185291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0" y="185291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51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DISCUSSION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5DDC35-47CE-4762-A7A7-6D25901A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inference, this experiment proposed input file in .csv format with 2 columns: text and rating.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experiment is still lacking of Appropriate Evaluation Method to compare between model/algorithm performance for model selection.</a:t>
            </a:r>
          </a:p>
          <a:p>
            <a:pPr>
              <a:lnSpc>
                <a:spcPct val="10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TextRank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Similarity algorithm has limitation on numbers of word variance. To prevent this, input data need to be resampled with estimated maximum 160 entries. Other method worth to try as: embedding mask based on word frequency.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403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DISCUSSION</a:t>
            </a:r>
            <a:endParaRPr lang="en-ID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5DDC35-47CE-4762-A7A7-6D25901AC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Fine-Tuning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BERTmodel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and Pegasus need a whole lot of labelled data and strong computation power. But its interesting to see pre-trained model using Indonesian Language.</a:t>
            </a:r>
          </a:p>
          <a:p>
            <a:pPr marL="0" indent="0">
              <a:lnSpc>
                <a:spcPct val="100000"/>
              </a:lnSpc>
              <a:buNone/>
            </a:pP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79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D88EA5-539D-4DA3-9BA1-9FA71F736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6406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48" y="185291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0" y="185291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726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D88EA5-539D-4DA3-9BA1-9FA71F736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6406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EXTRA MATERIALS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48" y="185291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0" y="185291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655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D88EA5-539D-4DA3-9BA1-9FA71F736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6406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 BUILDING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48" y="185291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0" y="185291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1FFBB-646E-4C20-AFCD-D68F9097CDCA}"/>
              </a:ext>
            </a:extLst>
          </p:cNvPr>
          <p:cNvSpPr txBox="1"/>
          <p:nvPr/>
        </p:nvSpPr>
        <p:spPr>
          <a:xfrm>
            <a:off x="838200" y="1877291"/>
            <a:ext cx="482057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Extractive Pre-Trained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BERTModel</a:t>
            </a:r>
            <a:endParaRPr lang="en-US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Abstractive Pre-Trained Pegasus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Extractive </a:t>
            </a:r>
            <a:r>
              <a:rPr lang="en-US" sz="20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TextRank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Similarity</a:t>
            </a:r>
            <a:endParaRPr lang="en-ID" sz="2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43325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Extractive Pre-Trained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BERTModel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Negative Sentiment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4DFEE3-FE30-45FA-BE44-22BBDD6A6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90" t="47873" r="12091" b="37788"/>
          <a:stretch/>
        </p:blipFill>
        <p:spPr>
          <a:xfrm>
            <a:off x="1011064" y="2483287"/>
            <a:ext cx="10418446" cy="119848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BFDCC1D-1A38-4EBD-B387-FD49C3B9C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9" t="72501" r="12412" b="13972"/>
          <a:stretch/>
        </p:blipFill>
        <p:spPr>
          <a:xfrm>
            <a:off x="935354" y="4696287"/>
            <a:ext cx="10418446" cy="1130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6B887-728F-4A8B-B486-13C7BFE8BF06}"/>
              </a:ext>
            </a:extLst>
          </p:cNvPr>
          <p:cNvSpPr txBox="1"/>
          <p:nvPr/>
        </p:nvSpPr>
        <p:spPr>
          <a:xfrm>
            <a:off x="886777" y="2021622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Preprocess)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4A433-A977-4EB1-B0D7-E279379E28DC}"/>
              </a:ext>
            </a:extLst>
          </p:cNvPr>
          <p:cNvSpPr txBox="1"/>
          <p:nvPr/>
        </p:nvSpPr>
        <p:spPr>
          <a:xfrm>
            <a:off x="838200" y="4166080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Removed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5A6491-6205-4DE2-98C4-7CDBE4FB0456}"/>
              </a:ext>
            </a:extLst>
          </p:cNvPr>
          <p:cNvSpPr/>
          <p:nvPr/>
        </p:nvSpPr>
        <p:spPr>
          <a:xfrm>
            <a:off x="8984202" y="2563153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57A12F-32BF-4541-A2F0-F9B482CDE2C5}"/>
              </a:ext>
            </a:extLst>
          </p:cNvPr>
          <p:cNvSpPr/>
          <p:nvPr/>
        </p:nvSpPr>
        <p:spPr>
          <a:xfrm>
            <a:off x="5754210" y="4741010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2285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Extractive Pre-Trained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BERTModel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Neutral Sentiment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6B887-728F-4A8B-B486-13C7BFE8BF06}"/>
              </a:ext>
            </a:extLst>
          </p:cNvPr>
          <p:cNvSpPr txBox="1"/>
          <p:nvPr/>
        </p:nvSpPr>
        <p:spPr>
          <a:xfrm>
            <a:off x="886777" y="2021622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Preprocess)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4A433-A977-4EB1-B0D7-E279379E28DC}"/>
              </a:ext>
            </a:extLst>
          </p:cNvPr>
          <p:cNvSpPr txBox="1"/>
          <p:nvPr/>
        </p:nvSpPr>
        <p:spPr>
          <a:xfrm>
            <a:off x="838200" y="4166080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Removed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A34EFC-AFA1-4A58-A531-39D969BCE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5" t="50217" r="11238" b="36838"/>
          <a:stretch/>
        </p:blipFill>
        <p:spPr>
          <a:xfrm>
            <a:off x="983931" y="2814222"/>
            <a:ext cx="10515598" cy="107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93C3F8-1D00-4B94-AD22-113F6335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0" t="73906" r="11612" b="14515"/>
          <a:stretch/>
        </p:blipFill>
        <p:spPr>
          <a:xfrm>
            <a:off x="983929" y="4801289"/>
            <a:ext cx="10515600" cy="9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D88EA5-539D-4DA3-9BA1-9FA71F736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6406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48" y="185291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0" y="185291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549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Extractive Pre-Trained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BERTModel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Positive Sentiment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6B887-728F-4A8B-B486-13C7BFE8BF06}"/>
              </a:ext>
            </a:extLst>
          </p:cNvPr>
          <p:cNvSpPr txBox="1"/>
          <p:nvPr/>
        </p:nvSpPr>
        <p:spPr>
          <a:xfrm>
            <a:off x="886777" y="2021622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Preprocess)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4A433-A977-4EB1-B0D7-E279379E28DC}"/>
              </a:ext>
            </a:extLst>
          </p:cNvPr>
          <p:cNvSpPr txBox="1"/>
          <p:nvPr/>
        </p:nvSpPr>
        <p:spPr>
          <a:xfrm>
            <a:off x="838200" y="4166080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Removed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D74E5-5246-4590-9483-DF28F6A2E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9" t="44143" r="11311" b="44595"/>
          <a:stretch/>
        </p:blipFill>
        <p:spPr>
          <a:xfrm>
            <a:off x="966676" y="2814221"/>
            <a:ext cx="10467023" cy="932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F65085-4726-4C8E-BCCC-FCE956F3E1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3" t="66301" r="11107" b="22437"/>
          <a:stretch/>
        </p:blipFill>
        <p:spPr>
          <a:xfrm>
            <a:off x="966676" y="4869823"/>
            <a:ext cx="10467023" cy="9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3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Abstractive Pre-Trained Pegasus: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Negative Sentiment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6EF07-8F20-46F8-8044-31CB3B3D41CB}"/>
              </a:ext>
            </a:extLst>
          </p:cNvPr>
          <p:cNvSpPr txBox="1"/>
          <p:nvPr/>
        </p:nvSpPr>
        <p:spPr>
          <a:xfrm>
            <a:off x="886777" y="2021622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Preprocess)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942E7-A840-4182-BB1C-8B5FD7AE0723}"/>
              </a:ext>
            </a:extLst>
          </p:cNvPr>
          <p:cNvSpPr txBox="1"/>
          <p:nvPr/>
        </p:nvSpPr>
        <p:spPr>
          <a:xfrm>
            <a:off x="838200" y="4166080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Removed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5D792-B9A5-4435-B9AF-F74E5CF6A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7" t="67479" r="11384" b="27679"/>
          <a:stretch/>
        </p:blipFill>
        <p:spPr>
          <a:xfrm>
            <a:off x="1056442" y="2822754"/>
            <a:ext cx="10297357" cy="395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B23DA-71DE-466C-B8C7-A53564C07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82" t="82824" r="11469" b="12334"/>
          <a:stretch/>
        </p:blipFill>
        <p:spPr>
          <a:xfrm>
            <a:off x="1056442" y="4958679"/>
            <a:ext cx="10297357" cy="3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29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Abstractive Pre-Trained Pegasus: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Neutral Sentiment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6EF07-8F20-46F8-8044-31CB3B3D41CB}"/>
              </a:ext>
            </a:extLst>
          </p:cNvPr>
          <p:cNvSpPr txBox="1"/>
          <p:nvPr/>
        </p:nvSpPr>
        <p:spPr>
          <a:xfrm>
            <a:off x="886777" y="2021622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Preprocess)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942E7-A840-4182-BB1C-8B5FD7AE0723}"/>
              </a:ext>
            </a:extLst>
          </p:cNvPr>
          <p:cNvSpPr txBox="1"/>
          <p:nvPr/>
        </p:nvSpPr>
        <p:spPr>
          <a:xfrm>
            <a:off x="838200" y="4166080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Removed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2E275-FDD0-4B81-99C0-08D999977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3" t="45799" r="11456" b="50576"/>
          <a:stretch/>
        </p:blipFill>
        <p:spPr>
          <a:xfrm>
            <a:off x="1145218" y="2814221"/>
            <a:ext cx="10208582" cy="294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8CAD5-0B9E-48D1-AE76-3F8D34531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64" t="59522" r="11905" b="36853"/>
          <a:stretch/>
        </p:blipFill>
        <p:spPr>
          <a:xfrm>
            <a:off x="1145217" y="4958678"/>
            <a:ext cx="10208583" cy="2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7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Abstractive Pre-Trained Pegasus: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Positive Sentiment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E6EF07-8F20-46F8-8044-31CB3B3D41CB}"/>
              </a:ext>
            </a:extLst>
          </p:cNvPr>
          <p:cNvSpPr txBox="1"/>
          <p:nvPr/>
        </p:nvSpPr>
        <p:spPr>
          <a:xfrm>
            <a:off x="886777" y="2021622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Preprocess)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942E7-A840-4182-BB1C-8B5FD7AE0723}"/>
              </a:ext>
            </a:extLst>
          </p:cNvPr>
          <p:cNvSpPr txBox="1"/>
          <p:nvPr/>
        </p:nvSpPr>
        <p:spPr>
          <a:xfrm>
            <a:off x="838200" y="4166080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Removed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507BE-96CE-44BE-9E0C-5D03CCDF2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9" t="50377" r="11311" b="44704"/>
          <a:stretch/>
        </p:blipFill>
        <p:spPr>
          <a:xfrm>
            <a:off x="1065320" y="2928785"/>
            <a:ext cx="10288480" cy="400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9856AC-FF64-42EA-8264-6352B0810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9" t="63818" r="11383" b="32521"/>
          <a:stretch/>
        </p:blipFill>
        <p:spPr>
          <a:xfrm>
            <a:off x="1065320" y="5033767"/>
            <a:ext cx="10288480" cy="29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11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Extractive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TextRank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Similarity: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Negative Sentiment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4F100-E95D-477F-942C-55331E190F2A}"/>
              </a:ext>
            </a:extLst>
          </p:cNvPr>
          <p:cNvSpPr txBox="1"/>
          <p:nvPr/>
        </p:nvSpPr>
        <p:spPr>
          <a:xfrm>
            <a:off x="886777" y="2021622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Preprocess)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197ED-2FFE-4B79-9218-C6C79772564C}"/>
              </a:ext>
            </a:extLst>
          </p:cNvPr>
          <p:cNvSpPr txBox="1"/>
          <p:nvPr/>
        </p:nvSpPr>
        <p:spPr>
          <a:xfrm>
            <a:off x="838200" y="4166080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Removed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25FB7-5007-46A8-83A5-45149EB14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6" t="44934" r="11425" b="39299"/>
          <a:stretch/>
        </p:blipFill>
        <p:spPr>
          <a:xfrm>
            <a:off x="1057793" y="2491820"/>
            <a:ext cx="10198854" cy="1274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AB31DF-9A53-4999-8B5F-F225C05F5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2" t="69587" r="11489" b="14646"/>
          <a:stretch/>
        </p:blipFill>
        <p:spPr>
          <a:xfrm>
            <a:off x="1154946" y="4700897"/>
            <a:ext cx="10198854" cy="127489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3F8B04B-ED32-40E5-97F9-AB640E61EC68}"/>
              </a:ext>
            </a:extLst>
          </p:cNvPr>
          <p:cNvSpPr/>
          <p:nvPr/>
        </p:nvSpPr>
        <p:spPr>
          <a:xfrm>
            <a:off x="8886550" y="2932988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AEE03A-7CC7-4835-B6EB-A1F792666A36}"/>
              </a:ext>
            </a:extLst>
          </p:cNvPr>
          <p:cNvSpPr/>
          <p:nvPr/>
        </p:nvSpPr>
        <p:spPr>
          <a:xfrm>
            <a:off x="6009568" y="5276202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D38153-A0FB-48B7-8F87-16CB436C2160}"/>
              </a:ext>
            </a:extLst>
          </p:cNvPr>
          <p:cNvSpPr/>
          <p:nvPr/>
        </p:nvSpPr>
        <p:spPr>
          <a:xfrm>
            <a:off x="3303359" y="5081670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F48085-2672-4E8C-ABBC-E96D6833C16D}"/>
              </a:ext>
            </a:extLst>
          </p:cNvPr>
          <p:cNvSpPr/>
          <p:nvPr/>
        </p:nvSpPr>
        <p:spPr>
          <a:xfrm>
            <a:off x="3659943" y="3592459"/>
            <a:ext cx="124287" cy="12428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3624B9-952F-4CA6-89CB-8DC97C1C1C88}"/>
              </a:ext>
            </a:extLst>
          </p:cNvPr>
          <p:cNvSpPr/>
          <p:nvPr/>
        </p:nvSpPr>
        <p:spPr>
          <a:xfrm>
            <a:off x="2951209" y="3428902"/>
            <a:ext cx="124287" cy="1242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AF8476-DC9E-4E95-A87F-E1E34769ADD1}"/>
              </a:ext>
            </a:extLst>
          </p:cNvPr>
          <p:cNvSpPr/>
          <p:nvPr/>
        </p:nvSpPr>
        <p:spPr>
          <a:xfrm>
            <a:off x="2269108" y="5774086"/>
            <a:ext cx="124287" cy="12428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33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Extractive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TextRank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Similarity: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Neutral Sentiment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4F100-E95D-477F-942C-55331E190F2A}"/>
              </a:ext>
            </a:extLst>
          </p:cNvPr>
          <p:cNvSpPr txBox="1"/>
          <p:nvPr/>
        </p:nvSpPr>
        <p:spPr>
          <a:xfrm>
            <a:off x="886777" y="2021622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Preprocess)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197ED-2FFE-4B79-9218-C6C79772564C}"/>
              </a:ext>
            </a:extLst>
          </p:cNvPr>
          <p:cNvSpPr txBox="1"/>
          <p:nvPr/>
        </p:nvSpPr>
        <p:spPr>
          <a:xfrm>
            <a:off x="838200" y="4166080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Removed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0E9FA-6ABF-4704-8D4E-E9B4480A9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1" t="41718" r="11124" b="43215"/>
          <a:stretch/>
        </p:blipFill>
        <p:spPr>
          <a:xfrm>
            <a:off x="886777" y="2663109"/>
            <a:ext cx="10467023" cy="1243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E412CA-36E7-4794-B521-F32F0EFDA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87" t="65506" r="10988" b="19427"/>
          <a:stretch/>
        </p:blipFill>
        <p:spPr>
          <a:xfrm>
            <a:off x="886776" y="4780832"/>
            <a:ext cx="10467023" cy="124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58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Extractive </a:t>
            </a:r>
            <a:r>
              <a:rPr lang="en-US" dirty="0" err="1">
                <a:latin typeface="Aharoni" panose="02010803020104030203" pitchFamily="2" charset="-79"/>
                <a:cs typeface="Aharoni" panose="02010803020104030203" pitchFamily="2" charset="-79"/>
              </a:rPr>
              <a:t>TextRank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Similarity: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Positive Sentiment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4F100-E95D-477F-942C-55331E190F2A}"/>
              </a:ext>
            </a:extLst>
          </p:cNvPr>
          <p:cNvSpPr txBox="1"/>
          <p:nvPr/>
        </p:nvSpPr>
        <p:spPr>
          <a:xfrm>
            <a:off x="886777" y="2021622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Preprocess)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1197ED-2FFE-4B79-9218-C6C79772564C}"/>
              </a:ext>
            </a:extLst>
          </p:cNvPr>
          <p:cNvSpPr txBox="1"/>
          <p:nvPr/>
        </p:nvSpPr>
        <p:spPr>
          <a:xfrm>
            <a:off x="838200" y="4166080"/>
            <a:ext cx="1036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(Column Removed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Stopword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FC0BB-4A4E-41DE-9EF4-071DF0B3C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7" t="49066" r="11311" b="35275"/>
          <a:stretch/>
        </p:blipFill>
        <p:spPr>
          <a:xfrm>
            <a:off x="935352" y="2640171"/>
            <a:ext cx="10418448" cy="12939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7E88D-1671-4C8F-B37C-FCD705751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9" t="73320" r="11399" b="11021"/>
          <a:stretch/>
        </p:blipFill>
        <p:spPr>
          <a:xfrm>
            <a:off x="935352" y="4719025"/>
            <a:ext cx="10418448" cy="12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59CCF-77EE-44C0-A46F-E2106563411B}"/>
              </a:ext>
            </a:extLst>
          </p:cNvPr>
          <p:cNvGrpSpPr/>
          <p:nvPr/>
        </p:nvGrpSpPr>
        <p:grpSpPr>
          <a:xfrm>
            <a:off x="1743723" y="1690688"/>
            <a:ext cx="4020096" cy="4568193"/>
            <a:chOff x="838200" y="1601787"/>
            <a:chExt cx="4020096" cy="45681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05FFDE-4DC0-4208-A31C-D64CC7626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087" t="25631" r="42913" b="15784"/>
            <a:stretch/>
          </p:blipFill>
          <p:spPr>
            <a:xfrm>
              <a:off x="838200" y="1601787"/>
              <a:ext cx="4020096" cy="4568193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546FE3-7ECC-4CE2-A9D0-7F4EC4E7CB49}"/>
                </a:ext>
              </a:extLst>
            </p:cNvPr>
            <p:cNvSpPr/>
            <p:nvPr/>
          </p:nvSpPr>
          <p:spPr>
            <a:xfrm>
              <a:off x="2753557" y="3064275"/>
              <a:ext cx="587669" cy="140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C87659-3E10-45EA-93F8-C918578EA22C}"/>
                </a:ext>
              </a:extLst>
            </p:cNvPr>
            <p:cNvSpPr/>
            <p:nvPr/>
          </p:nvSpPr>
          <p:spPr>
            <a:xfrm>
              <a:off x="2663301" y="3218325"/>
              <a:ext cx="587669" cy="140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8CDA33-8C74-451F-BFC2-359CFCD7B297}"/>
                </a:ext>
              </a:extLst>
            </p:cNvPr>
            <p:cNvSpPr/>
            <p:nvPr/>
          </p:nvSpPr>
          <p:spPr>
            <a:xfrm>
              <a:off x="2753556" y="4745962"/>
              <a:ext cx="587669" cy="140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E484CA-AD58-4EB9-B743-31EBACF81F1B}"/>
                </a:ext>
              </a:extLst>
            </p:cNvPr>
            <p:cNvSpPr/>
            <p:nvPr/>
          </p:nvSpPr>
          <p:spPr>
            <a:xfrm>
              <a:off x="2663300" y="4900012"/>
              <a:ext cx="587669" cy="1405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C3DC3B-14DF-4082-ADC1-BC3B68DF5287}"/>
                </a:ext>
              </a:extLst>
            </p:cNvPr>
            <p:cNvSpPr/>
            <p:nvPr/>
          </p:nvSpPr>
          <p:spPr>
            <a:xfrm>
              <a:off x="1020932" y="2786787"/>
              <a:ext cx="598027" cy="204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D810C8-5144-4C48-8E3A-292EC0370FF5}"/>
                </a:ext>
              </a:extLst>
            </p:cNvPr>
            <p:cNvSpPr/>
            <p:nvPr/>
          </p:nvSpPr>
          <p:spPr>
            <a:xfrm>
              <a:off x="1020932" y="4478383"/>
              <a:ext cx="598027" cy="2049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83E5403-3729-4EAA-86F4-6D4A44801C78}"/>
              </a:ext>
            </a:extLst>
          </p:cNvPr>
          <p:cNvSpPr/>
          <p:nvPr/>
        </p:nvSpPr>
        <p:spPr>
          <a:xfrm>
            <a:off x="8123068" y="2533852"/>
            <a:ext cx="2201662" cy="665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endParaRPr lang="en-ID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E23290-DCBE-4948-942E-9D900C6E67A8}"/>
              </a:ext>
            </a:extLst>
          </p:cNvPr>
          <p:cNvSpPr/>
          <p:nvPr/>
        </p:nvSpPr>
        <p:spPr>
          <a:xfrm>
            <a:off x="8123067" y="4501950"/>
            <a:ext cx="2201663" cy="665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endParaRPr lang="en-ID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C096AF73-1884-4781-A23A-30BE39642A50}"/>
              </a:ext>
            </a:extLst>
          </p:cNvPr>
          <p:cNvCxnSpPr>
            <a:stCxn id="7" idx="3"/>
            <a:endCxn id="17" idx="1"/>
          </p:cNvCxnSpPr>
          <p:nvPr/>
        </p:nvCxnSpPr>
        <p:spPr>
          <a:xfrm flipV="1">
            <a:off x="5763819" y="2866765"/>
            <a:ext cx="2359249" cy="1108020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A8D77E20-CA10-40ED-9D34-EF2C42C0A671}"/>
              </a:ext>
            </a:extLst>
          </p:cNvPr>
          <p:cNvCxnSpPr>
            <a:stCxn id="7" idx="3"/>
            <a:endCxn id="18" idx="1"/>
          </p:cNvCxnSpPr>
          <p:nvPr/>
        </p:nvCxnSpPr>
        <p:spPr>
          <a:xfrm>
            <a:off x="5763819" y="3974785"/>
            <a:ext cx="2359248" cy="860078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5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A11849-D0EC-4F79-BCE5-F29B2904BBAF}"/>
              </a:ext>
            </a:extLst>
          </p:cNvPr>
          <p:cNvGrpSpPr/>
          <p:nvPr/>
        </p:nvGrpSpPr>
        <p:grpSpPr>
          <a:xfrm>
            <a:off x="1526957" y="2317484"/>
            <a:ext cx="9138084" cy="1800132"/>
            <a:chOff x="1526959" y="1974558"/>
            <a:chExt cx="9138084" cy="18001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3996C2-716F-46A7-9E14-44D0563CE366}"/>
                </a:ext>
              </a:extLst>
            </p:cNvPr>
            <p:cNvSpPr/>
            <p:nvPr/>
          </p:nvSpPr>
          <p:spPr>
            <a:xfrm>
              <a:off x="1526959" y="1974559"/>
              <a:ext cx="2743200" cy="768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Increasing amount of text data</a:t>
              </a:r>
              <a:endParaRPr lang="en-ID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E787FF-E78E-4487-98D5-A64502C841DE}"/>
                </a:ext>
              </a:extLst>
            </p:cNvPr>
            <p:cNvSpPr/>
            <p:nvPr/>
          </p:nvSpPr>
          <p:spPr>
            <a:xfrm>
              <a:off x="7921843" y="1974558"/>
              <a:ext cx="2743200" cy="768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Limitation of time</a:t>
              </a:r>
              <a:endParaRPr lang="en-ID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B4D5772-A978-48C9-B3E9-A04B77089B31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4270159" y="2358879"/>
              <a:ext cx="3651684" cy="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0FA2AE-B5B9-4651-AA66-ADE4D277ED44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6096000" y="2358878"/>
              <a:ext cx="0" cy="6681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971311-9C9D-487C-8236-F381B0C51BC0}"/>
                </a:ext>
              </a:extLst>
            </p:cNvPr>
            <p:cNvSpPr/>
            <p:nvPr/>
          </p:nvSpPr>
          <p:spPr>
            <a:xfrm>
              <a:off x="4609731" y="3027066"/>
              <a:ext cx="2972537" cy="7476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Text Summarization</a:t>
              </a:r>
              <a:endParaRPr lang="en-ID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36947B-4B21-4970-AF15-4C0C968A454C}"/>
              </a:ext>
            </a:extLst>
          </p:cNvPr>
          <p:cNvSpPr txBox="1">
            <a:spLocks/>
          </p:cNvSpPr>
          <p:nvPr/>
        </p:nvSpPr>
        <p:spPr>
          <a:xfrm>
            <a:off x="1650134" y="4637881"/>
            <a:ext cx="8891726" cy="1010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ID" sz="2000" i="0" dirty="0">
                <a:effectLst/>
                <a:latin typeface="Arial" panose="020B0604020202020204" pitchFamily="34" charset="0"/>
              </a:rPr>
              <a:t>“The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act</a:t>
            </a:r>
            <a:r>
              <a:rPr lang="en-ID" sz="2000" i="0" dirty="0">
                <a:effectLst/>
                <a:latin typeface="Arial" panose="020B0604020202020204" pitchFamily="34" charset="0"/>
              </a:rPr>
              <a:t> of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expressing</a:t>
            </a:r>
            <a:r>
              <a:rPr lang="en-ID" sz="2000" i="0" dirty="0">
                <a:effectLst/>
                <a:latin typeface="Arial" panose="020B0604020202020204" pitchFamily="34" charset="0"/>
              </a:rPr>
              <a:t> the most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important</a:t>
            </a:r>
            <a:r>
              <a:rPr lang="en-ID" sz="2000" i="0" dirty="0">
                <a:effectLst/>
                <a:latin typeface="Arial" panose="020B0604020202020204" pitchFamily="34" charset="0"/>
              </a:rPr>
              <a:t>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facts</a:t>
            </a:r>
            <a:r>
              <a:rPr lang="en-ID" sz="2000" i="0" dirty="0">
                <a:effectLst/>
                <a:latin typeface="Arial" panose="020B0604020202020204" pitchFamily="34" charset="0"/>
              </a:rPr>
              <a:t> or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ideas</a:t>
            </a:r>
            <a:r>
              <a:rPr lang="en-ID" sz="2000" i="0" dirty="0">
                <a:effectLst/>
                <a:latin typeface="Arial" panose="020B0604020202020204" pitchFamily="34" charset="0"/>
              </a:rPr>
              <a:t> about something or someone in a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short</a:t>
            </a:r>
            <a:r>
              <a:rPr lang="en-ID" sz="2000" i="0" dirty="0">
                <a:effectLst/>
                <a:latin typeface="Arial" panose="020B0604020202020204" pitchFamily="34" charset="0"/>
              </a:rPr>
              <a:t> and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clear</a:t>
            </a:r>
            <a:r>
              <a:rPr lang="en-ID" sz="2000" i="0" dirty="0">
                <a:effectLst/>
                <a:latin typeface="Arial" panose="020B0604020202020204" pitchFamily="34" charset="0"/>
              </a:rPr>
              <a:t>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form</a:t>
            </a:r>
            <a:r>
              <a:rPr lang="en-ID" sz="2000" i="0" dirty="0">
                <a:effectLst/>
                <a:latin typeface="Arial" panose="020B0604020202020204" pitchFamily="34" charset="0"/>
              </a:rPr>
              <a:t>, or a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text</a:t>
            </a:r>
            <a:r>
              <a:rPr lang="en-ID" sz="2000" i="0" dirty="0">
                <a:effectLst/>
                <a:latin typeface="Arial" panose="020B0604020202020204" pitchFamily="34" charset="0"/>
              </a:rPr>
              <a:t> in which these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facts</a:t>
            </a:r>
            <a:r>
              <a:rPr lang="en-ID" sz="2000" i="0" dirty="0">
                <a:effectLst/>
                <a:latin typeface="Arial" panose="020B0604020202020204" pitchFamily="34" charset="0"/>
              </a:rPr>
              <a:t> or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ideas</a:t>
            </a:r>
            <a:r>
              <a:rPr lang="en-ID" sz="2000" i="0" dirty="0">
                <a:effectLst/>
                <a:latin typeface="Arial" panose="020B0604020202020204" pitchFamily="34" charset="0"/>
              </a:rPr>
              <a:t> are </a:t>
            </a:r>
            <a:r>
              <a:rPr lang="en-ID" sz="2000" i="0" strike="noStrike" dirty="0">
                <a:effectLst/>
                <a:latin typeface="Arial" panose="020B0604020202020204" pitchFamily="34" charset="0"/>
              </a:rPr>
              <a:t>expressed.”</a:t>
            </a: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ID" sz="1600" i="1" dirty="0">
                <a:latin typeface="Arial" panose="020B0604020202020204" pitchFamily="34" charset="0"/>
                <a:cs typeface="Arial" panose="020B0604020202020204" pitchFamily="34" charset="0"/>
              </a:rPr>
              <a:t>-Cambridge Dictionary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737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en-ID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B1B257-3881-49C6-80DE-D3D3B8D54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93" y="1690688"/>
            <a:ext cx="7850013" cy="308441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0BA2F3-4D5D-4B1A-8916-00A531F264A4}"/>
              </a:ext>
            </a:extLst>
          </p:cNvPr>
          <p:cNvSpPr txBox="1">
            <a:spLocks/>
          </p:cNvSpPr>
          <p:nvPr/>
        </p:nvSpPr>
        <p:spPr>
          <a:xfrm>
            <a:off x="838199" y="5042518"/>
            <a:ext cx="10515599" cy="994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ID" sz="2400" dirty="0">
                <a:effectLst/>
                <a:latin typeface="Arial" panose="020B0604020202020204" pitchFamily="34" charset="0"/>
              </a:rPr>
              <a:t>Objective: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ID" sz="2400" dirty="0">
                <a:latin typeface="Arial" panose="020B0604020202020204" pitchFamily="34" charset="0"/>
                <a:cs typeface="Arial" panose="020B0604020202020204" pitchFamily="34" charset="0"/>
              </a:rPr>
              <a:t>Get the most important information in short amount of time.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85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D88EA5-539D-4DA3-9BA1-9FA71F736E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26406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METHOD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48" y="185291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0" y="185291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9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METHOD</a:t>
            </a:r>
            <a:endParaRPr lang="en-ID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C24EF4-85AF-4C72-9EC9-A66246860F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1. Dataset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Tokopedia Product Reviews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Kaggle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lnSpc>
                <a:spcPct val="11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2. Preprocess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Made sentiment based on ratings.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Removed unnecessary characters and words.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Word transformation to common form.</a:t>
            </a:r>
          </a:p>
          <a:p>
            <a:pPr>
              <a:lnSpc>
                <a:spcPct val="110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B0F0-FC7E-41F9-AD37-B7C4BBFEB7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 Summarization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Summ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using Pre-Trained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BERTModel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Abstractive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Summ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using Pre-Trained Pegasus.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Extractive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Summ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using Rule-based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TextRank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Word Similarity.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57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0B79-5619-4033-9800-6B33A469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METHOD:</a:t>
            </a:r>
            <a:b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Word Transformation</a:t>
            </a:r>
            <a:endParaRPr lang="en-ID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C24EF4-85AF-4C72-9EC9-A66246860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722266"/>
          </a:xfrm>
        </p:spPr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D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ID" sz="22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Colloquial Indonesian Lexicon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22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(</a:t>
            </a:r>
            <a:r>
              <a:rPr lang="en-ID" sz="22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N. A. </a:t>
            </a:r>
            <a:r>
              <a:rPr lang="en-ID" sz="2200" i="0" dirty="0" err="1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Salsabila</a:t>
            </a:r>
            <a:r>
              <a:rPr lang="en-ID" sz="22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E0378A-F550-4450-9B05-E8E435CF47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1888" t="6531" r="63184" b="49308"/>
          <a:stretch/>
        </p:blipFill>
        <p:spPr>
          <a:xfrm>
            <a:off x="7623758" y="2445290"/>
            <a:ext cx="2126084" cy="353769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5FDB9D-D00C-4619-BCED-6113DC01BAF8}"/>
              </a:ext>
            </a:extLst>
          </p:cNvPr>
          <p:cNvSpPr/>
          <p:nvPr/>
        </p:nvSpPr>
        <p:spPr>
          <a:xfrm>
            <a:off x="8886550" y="6315198"/>
            <a:ext cx="2467252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Final Project FTDSH8#003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572C8-7E36-4018-9537-15CC51A231EC}"/>
              </a:ext>
            </a:extLst>
          </p:cNvPr>
          <p:cNvSpPr/>
          <p:nvPr/>
        </p:nvSpPr>
        <p:spPr>
          <a:xfrm>
            <a:off x="838201" y="6302005"/>
            <a:ext cx="1842856" cy="38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Text Summarization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48F2ED93-956E-465B-9386-254180AAA9E3}"/>
              </a:ext>
            </a:extLst>
          </p:cNvPr>
          <p:cNvSpPr txBox="1">
            <a:spLocks/>
          </p:cNvSpPr>
          <p:nvPr/>
        </p:nvSpPr>
        <p:spPr>
          <a:xfrm>
            <a:off x="6096000" y="1723024"/>
            <a:ext cx="5181600" cy="72226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26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ID" sz="22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20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 Diction Transformer</a:t>
            </a:r>
            <a:endParaRPr lang="en-ID" sz="22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33DC62-17EC-4E91-993E-BE5A6F29D4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25" t="46188" r="67825" b="17200"/>
          <a:stretch/>
        </p:blipFill>
        <p:spPr>
          <a:xfrm>
            <a:off x="1912960" y="2547890"/>
            <a:ext cx="1842855" cy="346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808</TotalTime>
  <Words>819</Words>
  <Application>Microsoft Office PowerPoint</Application>
  <PresentationFormat>Widescreen</PresentationFormat>
  <Paragraphs>196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Aharoni</vt:lpstr>
      <vt:lpstr>Arial</vt:lpstr>
      <vt:lpstr>Bahnschrift</vt:lpstr>
      <vt:lpstr>Calibri</vt:lpstr>
      <vt:lpstr>Calibri Light</vt:lpstr>
      <vt:lpstr>Office Theme</vt:lpstr>
      <vt:lpstr>Abstractive And Extractive Summarization of Tokopedia Product Review</vt:lpstr>
      <vt:lpstr>PowerPoint Presentation</vt:lpstr>
      <vt:lpstr>INTRODUCTION</vt:lpstr>
      <vt:lpstr>INTRODUCTION</vt:lpstr>
      <vt:lpstr>INTRODUCTION</vt:lpstr>
      <vt:lpstr>INTRODUCTION</vt:lpstr>
      <vt:lpstr>METHOD</vt:lpstr>
      <vt:lpstr>METHOD</vt:lpstr>
      <vt:lpstr>METHOD: Word Transformation</vt:lpstr>
      <vt:lpstr>PREPROCESS</vt:lpstr>
      <vt:lpstr>PREPROCESS</vt:lpstr>
      <vt:lpstr>PREPROCESS</vt:lpstr>
      <vt:lpstr>WORDCLOUD</vt:lpstr>
      <vt:lpstr>MODEL BUILDING</vt:lpstr>
      <vt:lpstr>Extractive Pre-Trained BERTModel: Negative Sentiment</vt:lpstr>
      <vt:lpstr>Extractive TextRank Similarity: Negative Sentiment</vt:lpstr>
      <vt:lpstr>MODEL INFERENCE</vt:lpstr>
      <vt:lpstr>PREPROCESS</vt:lpstr>
      <vt:lpstr>SUMMARIZATION</vt:lpstr>
      <vt:lpstr>CONCLUSION</vt:lpstr>
      <vt:lpstr>CONCLUSION</vt:lpstr>
      <vt:lpstr>DISCUSSION</vt:lpstr>
      <vt:lpstr>DISCUSSION</vt:lpstr>
      <vt:lpstr>DISCUSSION</vt:lpstr>
      <vt:lpstr>THANK YOU</vt:lpstr>
      <vt:lpstr>EXTRA MATERIALS</vt:lpstr>
      <vt:lpstr>MODEL BUILDING</vt:lpstr>
      <vt:lpstr>Extractive Pre-Trained BERTModel: Negative Sentiment</vt:lpstr>
      <vt:lpstr>Extractive Pre-Trained BERTModel: Neutral Sentiment</vt:lpstr>
      <vt:lpstr>Extractive Pre-Trained BERTModel: Positive Sentiment</vt:lpstr>
      <vt:lpstr>Abstractive Pre-Trained Pegasus: Negative Sentiment</vt:lpstr>
      <vt:lpstr>Abstractive Pre-Trained Pegasus: Neutral Sentiment</vt:lpstr>
      <vt:lpstr>Abstractive Pre-Trained Pegasus: Positive Sentiment</vt:lpstr>
      <vt:lpstr>Extractive TextRank Similarity: Negative Sentiment</vt:lpstr>
      <vt:lpstr>Extractive TextRank Similarity: Neutral Sentiment</vt:lpstr>
      <vt:lpstr>Extractive TextRank Similarity: Positive Sentiment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Extractive and Abstractive Tokopedia’s Product Review Summarization</dc:title>
  <dc:creator>Rafif Adt.</dc:creator>
  <cp:lastModifiedBy>Rafif Adt.</cp:lastModifiedBy>
  <cp:revision>11</cp:revision>
  <dcterms:created xsi:type="dcterms:W3CDTF">2021-11-10T08:16:40Z</dcterms:created>
  <dcterms:modified xsi:type="dcterms:W3CDTF">2021-11-11T07:00:09Z</dcterms:modified>
</cp:coreProperties>
</file>